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2" r:id="rId7"/>
    <p:sldId id="263" r:id="rId8"/>
    <p:sldId id="264" r:id="rId9"/>
    <p:sldId id="265" r:id="rId10"/>
    <p:sldId id="266" r:id="rId11"/>
    <p:sldId id="267" r:id="rId12"/>
    <p:sldId id="268" r:id="rId13"/>
    <p:sldId id="269" r:id="rId14"/>
    <p:sldId id="270" r:id="rId15"/>
    <p:sldId id="271" r:id="rId16"/>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86" d="100"/>
          <a:sy n="86" d="100"/>
        </p:scale>
        <p:origin x="-1092" y="-2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10" name="Прямоугольный треугольник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Заголовок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ru-RU" smtClean="0"/>
              <a:t>Образец заголовка</a:t>
            </a:r>
            <a:endParaRPr kumimoji="0" lang="en-US"/>
          </a:p>
        </p:txBody>
      </p:sp>
      <p:sp>
        <p:nvSpPr>
          <p:cNvPr id="17" name="Подзаголовок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ru-RU" smtClean="0"/>
              <a:t>Образец подзаголовка</a:t>
            </a:r>
            <a:endParaRPr kumimoji="0" lang="en-US"/>
          </a:p>
        </p:txBody>
      </p:sp>
      <p:grpSp>
        <p:nvGrpSpPr>
          <p:cNvPr id="2" name="Группа 1"/>
          <p:cNvGrpSpPr/>
          <p:nvPr/>
        </p:nvGrpSpPr>
        <p:grpSpPr>
          <a:xfrm>
            <a:off x="-3765" y="4953000"/>
            <a:ext cx="9147765" cy="1912088"/>
            <a:chOff x="-3765" y="4832896"/>
            <a:chExt cx="9147765" cy="2032192"/>
          </a:xfrm>
        </p:grpSpPr>
        <p:sp>
          <p:nvSpPr>
            <p:cNvPr id="7" name="Полилиния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Полилиния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Полилиния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Прямая соединительная линия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Дата 29"/>
          <p:cNvSpPr>
            <a:spLocks noGrp="1"/>
          </p:cNvSpPr>
          <p:nvPr>
            <p:ph type="dt" sz="half" idx="10"/>
          </p:nvPr>
        </p:nvSpPr>
        <p:spPr/>
        <p:txBody>
          <a:bodyPr/>
          <a:lstStyle>
            <a:lvl1pPr>
              <a:defRPr>
                <a:solidFill>
                  <a:srgbClr val="FFFFFF"/>
                </a:solidFill>
              </a:defRPr>
            </a:lvl1pPr>
            <a:extLst/>
          </a:lstStyle>
          <a:p>
            <a:fld id="{5B106E36-FD25-4E2D-B0AA-010F637433A0}" type="datetimeFigureOut">
              <a:rPr lang="ru-RU" smtClean="0"/>
              <a:pPr/>
              <a:t>27.11.16</a:t>
            </a:fld>
            <a:endParaRPr lang="ru-RU"/>
          </a:p>
        </p:txBody>
      </p:sp>
      <p:sp>
        <p:nvSpPr>
          <p:cNvPr id="19" name="Нижний колонтитул 18"/>
          <p:cNvSpPr>
            <a:spLocks noGrp="1"/>
          </p:cNvSpPr>
          <p:nvPr>
            <p:ph type="ftr" sz="quarter" idx="11"/>
          </p:nvPr>
        </p:nvSpPr>
        <p:spPr/>
        <p:txBody>
          <a:bodyPr/>
          <a:lstStyle>
            <a:lvl1pPr>
              <a:defRPr>
                <a:solidFill>
                  <a:schemeClr val="accent1">
                    <a:tint val="20000"/>
                  </a:schemeClr>
                </a:solidFill>
              </a:defRPr>
            </a:lvl1pPr>
            <a:extLst/>
          </a:lstStyle>
          <a:p>
            <a:endParaRPr lang="ru-RU"/>
          </a:p>
        </p:txBody>
      </p:sp>
      <p:sp>
        <p:nvSpPr>
          <p:cNvPr id="27" name="Номер слайда 26"/>
          <p:cNvSpPr>
            <a:spLocks noGrp="1"/>
          </p:cNvSpPr>
          <p:nvPr>
            <p:ph type="sldNum" sz="quarter" idx="12"/>
          </p:nvPr>
        </p:nvSpPr>
        <p:spPr/>
        <p:txBody>
          <a:bodyPr/>
          <a:lstStyle>
            <a:lvl1pPr>
              <a:defRPr>
                <a:solidFill>
                  <a:srgbClr val="FFFFFF"/>
                </a:solidFill>
              </a:defRPr>
            </a:lvl1pPr>
            <a:extLst/>
          </a:lstStyle>
          <a:p>
            <a:fld id="{725C68B6-61C2-468F-89AB-4B9F7531AA68}" type="slidenum">
              <a:rPr lang="ru-RU" smtClean="0"/>
              <a:pPr/>
              <a:t>‹#›</a:t>
            </a:fld>
            <a:endParaRPr lang="ru-RU"/>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1481329"/>
            <a:ext cx="8229600" cy="4386071"/>
          </a:xfrm>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5B106E36-FD25-4E2D-B0AA-010F637433A0}" type="datetimeFigureOut">
              <a:rPr lang="ru-RU" smtClean="0"/>
              <a:pPr/>
              <a:t>27.11.16</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844013" y="274640"/>
            <a:ext cx="1777470" cy="5592761"/>
          </a:xfrm>
        </p:spPr>
        <p:txBody>
          <a:bodyPr vert="eaVert"/>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274641"/>
            <a:ext cx="6324600" cy="5592760"/>
          </a:xfrm>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5B106E36-FD25-4E2D-B0AA-010F637433A0}" type="datetimeFigureOut">
              <a:rPr lang="ru-RU" smtClean="0"/>
              <a:pPr/>
              <a:t>27.11.16</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3" name="Содержимое 2"/>
          <p:cNvSpPr>
            <a:spLocks noGrp="1"/>
          </p:cNvSpPr>
          <p:nvPr>
            <p:ph idx="1"/>
          </p:nvPr>
        </p:nvSpPr>
        <p:spPr/>
        <p:txBody>
          <a:bodyPr/>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5B106E36-FD25-4E2D-B0AA-010F637433A0}" type="datetimeFigureOut">
              <a:rPr lang="ru-RU" smtClean="0"/>
              <a:pPr/>
              <a:t>27.11.16</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725C68B6-61C2-468F-89AB-4B9F7531AA68}" type="slidenum">
              <a:rPr lang="ru-RU" smtClean="0"/>
              <a:pPr/>
              <a:t>‹#›</a:t>
            </a:fld>
            <a:endParaRPr lang="ru-RU"/>
          </a:p>
        </p:txBody>
      </p:sp>
      <p:sp>
        <p:nvSpPr>
          <p:cNvPr id="7" name="Заголовок 6"/>
          <p:cNvSpPr>
            <a:spLocks noGrp="1"/>
          </p:cNvSpPr>
          <p:nvPr>
            <p:ph type="title"/>
          </p:nvPr>
        </p:nvSpPr>
        <p:spPr/>
        <p:txBody>
          <a:bodyPr rtlCol="0"/>
          <a:lstStyle>
            <a:extLst/>
          </a:lstStyle>
          <a:p>
            <a:r>
              <a:rPr kumimoji="0" lang="ru-RU" smtClean="0"/>
              <a:t>Образец заголовка</a:t>
            </a:r>
            <a:endParaRPr kumimoji="0" lang="en-US"/>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bg>
      <p:bgRef idx="1002">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extLst/>
          </a:lstStyle>
          <a:p>
            <a:fld id="{5B106E36-FD25-4E2D-B0AA-010F637433A0}" type="datetimeFigureOut">
              <a:rPr lang="ru-RU" smtClean="0"/>
              <a:pPr/>
              <a:t>27.11.16</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725C68B6-61C2-468F-89AB-4B9F7531AA68}" type="slidenum">
              <a:rPr lang="ru-RU" smtClean="0"/>
              <a:pPr/>
              <a:t>‹#›</a:t>
            </a:fld>
            <a:endParaRPr lang="ru-RU"/>
          </a:p>
        </p:txBody>
      </p:sp>
      <p:sp>
        <p:nvSpPr>
          <p:cNvPr id="7" name="Нашивка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Нашивка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bg>
      <p:bgRef idx="1002">
        <a:schemeClr val="bg1"/>
      </p:bgRef>
    </p:bg>
    <p:spTree>
      <p:nvGrpSpPr>
        <p:cNvPr id="1" name=""/>
        <p:cNvGrpSpPr/>
        <p:nvPr/>
      </p:nvGrpSpPr>
      <p:grpSpPr>
        <a:xfrm>
          <a:off x="0" y="0"/>
          <a:ext cx="0" cy="0"/>
          <a:chOff x="0" y="0"/>
          <a:chExt cx="0" cy="0"/>
        </a:xfrm>
      </p:grpSpPr>
      <p:sp>
        <p:nvSpPr>
          <p:cNvPr id="3" name="Содержимое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5B106E36-FD25-4E2D-B0AA-010F637433A0}" type="datetimeFigureOut">
              <a:rPr lang="ru-RU" smtClean="0"/>
              <a:pPr/>
              <a:t>27.11.16</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725C68B6-61C2-468F-89AB-4B9F7531AA68}" type="slidenum">
              <a:rPr lang="ru-RU" smtClean="0"/>
              <a:pPr/>
              <a:t>‹#›</a:t>
            </a:fld>
            <a:endParaRPr lang="ru-RU"/>
          </a:p>
        </p:txBody>
      </p:sp>
      <p:sp>
        <p:nvSpPr>
          <p:cNvPr id="8" name="Заголовок 7"/>
          <p:cNvSpPr>
            <a:spLocks noGrp="1"/>
          </p:cNvSpPr>
          <p:nvPr>
            <p:ph type="title"/>
          </p:nvPr>
        </p:nvSpPr>
        <p:spPr/>
        <p:txBody>
          <a:bodyPr rtlCol="0"/>
          <a:lstStyle>
            <a:extLst/>
          </a:lstStyle>
          <a:p>
            <a:r>
              <a:rPr kumimoji="0" lang="ru-RU" smtClean="0"/>
              <a:t>Образец заголовка</a:t>
            </a:r>
            <a:endParaRPr kumimoji="0" lang="en-US"/>
          </a:p>
        </p:txBody>
      </p:sp>
    </p:spTree>
  </p:cSld>
  <p:clrMapOvr>
    <a:overrideClrMapping bg1="dk1" tx1="lt1" bg2="dk2" tx2="lt2" accent1="accent1" accent2="accent2" accent3="accent3" accent4="accent4" accent5="accent5" accent6="accent6" hlink="hlink" folHlink="folHlink"/>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Сравнение">
    <p:bg>
      <p:bgRef idx="1003">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8229600" cy="1143000"/>
          </a:xfrm>
        </p:spPr>
        <p:txBody>
          <a:bodyPr anchor="ctr"/>
          <a:lstStyle>
            <a:lvl1pPr>
              <a:defRPr/>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5" name="Содержимое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Содержимое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extLst/>
          </a:lstStyle>
          <a:p>
            <a:fld id="{5B106E36-FD25-4E2D-B0AA-010F637433A0}" type="datetimeFigureOut">
              <a:rPr lang="ru-RU" smtClean="0"/>
              <a:pPr/>
              <a:t>27.11.16</a:t>
            </a:fld>
            <a:endParaRPr lang="ru-RU"/>
          </a:p>
        </p:txBody>
      </p:sp>
      <p:sp>
        <p:nvSpPr>
          <p:cNvPr id="8" name="Нижний колонтитул 7"/>
          <p:cNvSpPr>
            <a:spLocks noGrp="1"/>
          </p:cNvSpPr>
          <p:nvPr>
            <p:ph type="ftr" sz="quarter" idx="11"/>
          </p:nvPr>
        </p:nvSpPr>
        <p:spPr/>
        <p:txBody>
          <a:bodyPr/>
          <a:lstStyle>
            <a:extLst/>
          </a:lstStyle>
          <a:p>
            <a:endParaRPr lang="ru-RU"/>
          </a:p>
        </p:txBody>
      </p:sp>
      <p:sp>
        <p:nvSpPr>
          <p:cNvPr id="9" name="Номер слайда 8"/>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overrideClrMapping bg1="lt1" tx1="dk1" bg2="lt2" tx2="dk2" accent1="accent1" accent2="accent2" accent3="accent3" accent4="accent4" accent5="accent5" accent6="accent6" hlink="hlink" folHlink="folHlink"/>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bg>
      <p:bgRef idx="1002">
        <a:schemeClr val="bg1"/>
      </p:bgRef>
    </p:bg>
    <p:spTree>
      <p:nvGrpSpPr>
        <p:cNvPr id="1" name=""/>
        <p:cNvGrpSpPr/>
        <p:nvPr/>
      </p:nvGrpSpPr>
      <p:grpSpPr>
        <a:xfrm>
          <a:off x="0" y="0"/>
          <a:ext cx="0" cy="0"/>
          <a:chOff x="0" y="0"/>
          <a:chExt cx="0" cy="0"/>
        </a:xfrm>
      </p:grpSpPr>
      <p:sp>
        <p:nvSpPr>
          <p:cNvPr id="3" name="Дата 2"/>
          <p:cNvSpPr>
            <a:spLocks noGrp="1"/>
          </p:cNvSpPr>
          <p:nvPr>
            <p:ph type="dt" sz="half" idx="10"/>
          </p:nvPr>
        </p:nvSpPr>
        <p:spPr/>
        <p:txBody>
          <a:bodyPr/>
          <a:lstStyle>
            <a:extLst/>
          </a:lstStyle>
          <a:p>
            <a:fld id="{5B106E36-FD25-4E2D-B0AA-010F637433A0}" type="datetimeFigureOut">
              <a:rPr lang="ru-RU" smtClean="0"/>
              <a:pPr/>
              <a:t>27.11.16</a:t>
            </a:fld>
            <a:endParaRPr lang="ru-RU"/>
          </a:p>
        </p:txBody>
      </p:sp>
      <p:sp>
        <p:nvSpPr>
          <p:cNvPr id="4" name="Нижний колонтитул 3"/>
          <p:cNvSpPr>
            <a:spLocks noGrp="1"/>
          </p:cNvSpPr>
          <p:nvPr>
            <p:ph type="ftr" sz="quarter" idx="11"/>
          </p:nvPr>
        </p:nvSpPr>
        <p:spPr/>
        <p:txBody>
          <a:bodyPr/>
          <a:lstStyle>
            <a:extLst/>
          </a:lstStyle>
          <a:p>
            <a:endParaRPr lang="ru-RU"/>
          </a:p>
        </p:txBody>
      </p:sp>
      <p:sp>
        <p:nvSpPr>
          <p:cNvPr id="5" name="Номер слайда 4"/>
          <p:cNvSpPr>
            <a:spLocks noGrp="1"/>
          </p:cNvSpPr>
          <p:nvPr>
            <p:ph type="sldNum" sz="quarter" idx="12"/>
          </p:nvPr>
        </p:nvSpPr>
        <p:spPr/>
        <p:txBody>
          <a:bodyPr/>
          <a:lstStyle>
            <a:extLst/>
          </a:lstStyle>
          <a:p>
            <a:fld id="{725C68B6-61C2-468F-89AB-4B9F7531AA68}" type="slidenum">
              <a:rPr lang="ru-RU" smtClean="0"/>
              <a:pPr/>
              <a:t>‹#›</a:t>
            </a:fld>
            <a:endParaRPr lang="ru-RU"/>
          </a:p>
        </p:txBody>
      </p:sp>
      <p:sp>
        <p:nvSpPr>
          <p:cNvPr id="6" name="Заголовок 5"/>
          <p:cNvSpPr>
            <a:spLocks noGrp="1"/>
          </p:cNvSpPr>
          <p:nvPr>
            <p:ph type="title"/>
          </p:nvPr>
        </p:nvSpPr>
        <p:spPr/>
        <p:txBody>
          <a:bodyPr rtlCol="0"/>
          <a:lstStyle>
            <a:extLst/>
          </a:lstStyle>
          <a:p>
            <a:r>
              <a:rPr kumimoji="0" lang="ru-RU" smtClean="0"/>
              <a:t>Образец заголовка</a:t>
            </a:r>
            <a:endParaRPr kumimoji="0" lang="en-US"/>
          </a:p>
        </p:txBody>
      </p:sp>
    </p:spTree>
  </p:cSld>
  <p:clrMapOvr>
    <a:overrideClrMapping bg1="dk1" tx1="lt1" bg2="dk2" tx2="lt2" accent1="accent1" accent2="accent2" accent3="accent3" accent4="accent4" accent5="accent5" accent6="accent6" hlink="hlink" folHlink="folHlink"/>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extLst/>
          </a:lstStyle>
          <a:p>
            <a:fld id="{5B106E36-FD25-4E2D-B0AA-010F637433A0}" type="datetimeFigureOut">
              <a:rPr lang="ru-RU" smtClean="0"/>
              <a:pPr/>
              <a:t>27.11.16</a:t>
            </a:fld>
            <a:endParaRPr lang="ru-RU"/>
          </a:p>
        </p:txBody>
      </p:sp>
      <p:sp>
        <p:nvSpPr>
          <p:cNvPr id="3" name="Нижний колонтитул 2"/>
          <p:cNvSpPr>
            <a:spLocks noGrp="1"/>
          </p:cNvSpPr>
          <p:nvPr>
            <p:ph type="ftr" sz="quarter" idx="11"/>
          </p:nvPr>
        </p:nvSpPr>
        <p:spPr/>
        <p:txBody>
          <a:bodyPr/>
          <a:lstStyle>
            <a:extLst/>
          </a:lstStyle>
          <a:p>
            <a:endParaRPr lang="ru-RU"/>
          </a:p>
        </p:txBody>
      </p:sp>
      <p:sp>
        <p:nvSpPr>
          <p:cNvPr id="4" name="Номер слайда 3"/>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bg>
      <p:bgRef idx="1003">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ru-RU" smtClean="0"/>
              <a:t>Образец заголовка</a:t>
            </a:r>
            <a:endParaRPr kumimoji="0" lang="en-US"/>
          </a:p>
        </p:txBody>
      </p:sp>
      <p:sp>
        <p:nvSpPr>
          <p:cNvPr id="3" name="Текст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ru-RU" smtClean="0"/>
              <a:t>Образец текста</a:t>
            </a:r>
          </a:p>
        </p:txBody>
      </p:sp>
      <p:sp>
        <p:nvSpPr>
          <p:cNvPr id="4" name="Содержимое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a:xfrm>
            <a:off x="6727032" y="6407944"/>
            <a:ext cx="1920240" cy="365760"/>
          </a:xfrm>
        </p:spPr>
        <p:txBody>
          <a:bodyPr/>
          <a:lstStyle>
            <a:extLst/>
          </a:lstStyle>
          <a:p>
            <a:fld id="{5B106E36-FD25-4E2D-B0AA-010F637433A0}" type="datetimeFigureOut">
              <a:rPr lang="ru-RU" smtClean="0"/>
              <a:pPr/>
              <a:t>27.11.16</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overrideClrMapping bg1="lt1" tx1="dk1" bg2="lt2" tx2="dk2" accent1="accent1" accent2="accent2" accent3="accent3" accent4="accent4" accent5="accent5" accent6="accent6" hlink="hlink" folHlink="folHlink"/>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bg>
      <p:bgRef idx="1002">
        <a:schemeClr val="bg1"/>
      </p:bgRef>
    </p:bg>
    <p:spTree>
      <p:nvGrpSpPr>
        <p:cNvPr id="1" name=""/>
        <p:cNvGrpSpPr/>
        <p:nvPr/>
      </p:nvGrpSpPr>
      <p:grpSpPr>
        <a:xfrm>
          <a:off x="0" y="0"/>
          <a:ext cx="0" cy="0"/>
          <a:chOff x="0" y="0"/>
          <a:chExt cx="0" cy="0"/>
        </a:xfrm>
      </p:grpSpPr>
      <p:sp>
        <p:nvSpPr>
          <p:cNvPr id="4" name="Текст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ru-RU" smtClean="0"/>
              <a:t>Образец текста</a:t>
            </a:r>
          </a:p>
        </p:txBody>
      </p:sp>
      <p:sp>
        <p:nvSpPr>
          <p:cNvPr id="3" name="Рисунок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ru-RU" smtClean="0"/>
              <a:t>Вставка рисунка</a:t>
            </a:r>
            <a:endParaRPr kumimoji="0" lang="en-US" dirty="0"/>
          </a:p>
        </p:txBody>
      </p:sp>
      <p:sp>
        <p:nvSpPr>
          <p:cNvPr id="5" name="Дата 4"/>
          <p:cNvSpPr>
            <a:spLocks noGrp="1"/>
          </p:cNvSpPr>
          <p:nvPr>
            <p:ph type="dt" sz="half" idx="10"/>
          </p:nvPr>
        </p:nvSpPr>
        <p:spPr/>
        <p:txBody>
          <a:bodyPr/>
          <a:lstStyle>
            <a:lvl1pPr>
              <a:defRPr>
                <a:solidFill>
                  <a:schemeClr val="tx1"/>
                </a:solidFill>
              </a:defRPr>
            </a:lvl1pPr>
            <a:extLst/>
          </a:lstStyle>
          <a:p>
            <a:fld id="{5B106E36-FD25-4E2D-B0AA-010F637433A0}" type="datetimeFigureOut">
              <a:rPr lang="ru-RU" smtClean="0"/>
              <a:pPr/>
              <a:t>27.11.16</a:t>
            </a:fld>
            <a:endParaRPr lang="ru-RU"/>
          </a:p>
        </p:txBody>
      </p:sp>
      <p:sp>
        <p:nvSpPr>
          <p:cNvPr id="6" name="Нижний колонтитул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ru-RU"/>
          </a:p>
        </p:txBody>
      </p:sp>
      <p:sp>
        <p:nvSpPr>
          <p:cNvPr id="7" name="Номер слайда 6"/>
          <p:cNvSpPr>
            <a:spLocks noGrp="1"/>
          </p:cNvSpPr>
          <p:nvPr>
            <p:ph type="sldNum" sz="quarter" idx="12"/>
          </p:nvPr>
        </p:nvSpPr>
        <p:spPr/>
        <p:txBody>
          <a:bodyPr/>
          <a:lstStyle>
            <a:lvl1pPr>
              <a:defRPr>
                <a:solidFill>
                  <a:schemeClr val="tx1"/>
                </a:solidFill>
              </a:defRPr>
            </a:lvl1pPr>
            <a:extLst/>
          </a:lstStyle>
          <a:p>
            <a:fld id="{725C68B6-61C2-468F-89AB-4B9F7531AA68}" type="slidenum">
              <a:rPr lang="ru-RU" smtClean="0"/>
              <a:pPr/>
              <a:t>‹#›</a:t>
            </a:fld>
            <a:endParaRPr lang="ru-RU"/>
          </a:p>
        </p:txBody>
      </p:sp>
      <p:sp>
        <p:nvSpPr>
          <p:cNvPr id="2" name="Заголовок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ru-RU" smtClean="0"/>
              <a:t>Образец заголовка</a:t>
            </a:r>
            <a:endParaRPr kumimoji="0" lang="en-US"/>
          </a:p>
        </p:txBody>
      </p:sp>
      <p:sp>
        <p:nvSpPr>
          <p:cNvPr id="8" name="Полилиния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Полилиния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Прямоугольный треугольник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Прямая соединительная линия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Нашивка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Нашивка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Полилиния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Полилиния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Прямоугольный треугольник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Прямая соединительная линия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Заголовок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ru-RU" smtClean="0"/>
              <a:t>Образец заголовка</a:t>
            </a:r>
            <a:endParaRPr kumimoji="0" lang="en-US"/>
          </a:p>
        </p:txBody>
      </p:sp>
      <p:sp>
        <p:nvSpPr>
          <p:cNvPr id="30" name="Текст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0" name="Дата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5B106E36-FD25-4E2D-B0AA-010F637433A0}" type="datetimeFigureOut">
              <a:rPr lang="ru-RU" smtClean="0"/>
              <a:pPr/>
              <a:t>27.11.16</a:t>
            </a:fld>
            <a:endParaRPr lang="ru-RU"/>
          </a:p>
        </p:txBody>
      </p:sp>
      <p:sp>
        <p:nvSpPr>
          <p:cNvPr id="22" name="Нижний колонтитул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ru-RU"/>
          </a:p>
        </p:txBody>
      </p:sp>
      <p:sp>
        <p:nvSpPr>
          <p:cNvPr id="18" name="Номер слайда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725C68B6-61C2-468F-89AB-4B9F7531AA68}"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9.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Рисунок 7" descr="9ee867ac171f.jpg"/>
          <p:cNvPicPr>
            <a:picLocks noChangeAspect="1"/>
          </p:cNvPicPr>
          <p:nvPr/>
        </p:nvPicPr>
        <p:blipFill>
          <a:blip r:embed="rId2" cstate="print"/>
          <a:stretch>
            <a:fillRect/>
          </a:stretch>
        </p:blipFill>
        <p:spPr>
          <a:xfrm rot="937836">
            <a:off x="957254" y="686561"/>
            <a:ext cx="4745534" cy="3751938"/>
          </a:xfrm>
          <a:prstGeom prst="rect">
            <a:avLst/>
          </a:prstGeom>
          <a:ln>
            <a:noFill/>
          </a:ln>
          <a:effectLst>
            <a:outerShdw blurRad="149987" dist="250190" dir="8460000" algn="ctr">
              <a:srgbClr val="000000">
                <a:alpha val="28000"/>
              </a:srgbClr>
            </a:outerShdw>
            <a:reflection blurRad="6350" stA="52000" endA="300" endPos="35000" dir="5400000" sy="-100000" algn="bl" rotWithShape="0"/>
          </a:effectLst>
          <a:scene3d>
            <a:camera prst="orthographicFront">
              <a:rot lat="0" lon="0" rev="0"/>
            </a:camera>
            <a:lightRig rig="contrasting" dir="t">
              <a:rot lat="0" lon="0" rev="1500000"/>
            </a:lightRig>
          </a:scene3d>
          <a:sp3d prstMaterial="metal">
            <a:bevelT w="88900" h="88900"/>
          </a:sp3d>
        </p:spPr>
      </p:pic>
      <p:sp>
        <p:nvSpPr>
          <p:cNvPr id="6" name="Заголовок 5"/>
          <p:cNvSpPr>
            <a:spLocks noGrp="1"/>
          </p:cNvSpPr>
          <p:nvPr>
            <p:ph type="ctrTitle"/>
          </p:nvPr>
        </p:nvSpPr>
        <p:spPr>
          <a:xfrm>
            <a:off x="899592" y="1700808"/>
            <a:ext cx="7772400" cy="1829761"/>
          </a:xfrm>
          <a:effectLst>
            <a:outerShdw blurRad="50800" dist="38100" dir="2700000" algn="tl" rotWithShape="0">
              <a:prstClr val="black">
                <a:alpha val="40000"/>
              </a:prstClr>
            </a:outerShdw>
          </a:effectLst>
        </p:spPr>
        <p:txBody>
          <a:bodyPr/>
          <a:lstStyle/>
          <a:p>
            <a:r>
              <a:rPr lang="en-US" dirty="0" smtClean="0"/>
              <a:t>NEW Zealand</a:t>
            </a:r>
            <a:endParaRPr lang="ru-RU" dirty="0"/>
          </a:p>
        </p:txBody>
      </p:sp>
      <p:sp>
        <p:nvSpPr>
          <p:cNvPr id="7" name="Подзаголовок 6"/>
          <p:cNvSpPr>
            <a:spLocks noGrp="1"/>
          </p:cNvSpPr>
          <p:nvPr>
            <p:ph type="subTitle" idx="1"/>
          </p:nvPr>
        </p:nvSpPr>
        <p:spPr>
          <a:xfrm>
            <a:off x="899592" y="3573016"/>
            <a:ext cx="7772400" cy="1199704"/>
          </a:xfrm>
          <a:effectLst>
            <a:glow rad="63500">
              <a:schemeClr val="accent5">
                <a:satMod val="175000"/>
                <a:alpha val="40000"/>
              </a:schemeClr>
            </a:glow>
          </a:effectLst>
        </p:spPr>
        <p:txBody>
          <a:bodyPr/>
          <a:lstStyle/>
          <a:p>
            <a:r>
              <a:rPr lang="en-US" dirty="0" smtClean="0"/>
              <a:t>Merry Christmas</a:t>
            </a:r>
            <a:endParaRPr lang="ru-RU" dirty="0"/>
          </a:p>
        </p:txBody>
      </p:sp>
      <p:sp>
        <p:nvSpPr>
          <p:cNvPr id="10" name="TextBox 9"/>
          <p:cNvSpPr txBox="1"/>
          <p:nvPr/>
        </p:nvSpPr>
        <p:spPr>
          <a:xfrm>
            <a:off x="2214546" y="0"/>
            <a:ext cx="6929454" cy="738664"/>
          </a:xfrm>
          <a:prstGeom prst="rect">
            <a:avLst/>
          </a:prstGeom>
          <a:noFill/>
        </p:spPr>
        <p:txBody>
          <a:bodyPr wrap="square" rtlCol="0">
            <a:spAutoFit/>
          </a:bodyPr>
          <a:lstStyle/>
          <a:p>
            <a:r>
              <a:rPr lang="ru-RU" sz="1400" dirty="0" smtClean="0">
                <a:latin typeface="Times New Roman" pitchFamily="18" charset="0"/>
                <a:cs typeface="Times New Roman" pitchFamily="18" charset="0"/>
              </a:rPr>
              <a:t>Муниципальное бюджетное общеобразовательное учреждение</a:t>
            </a:r>
            <a:br>
              <a:rPr lang="ru-RU" sz="1400" dirty="0" smtClean="0">
                <a:latin typeface="Times New Roman" pitchFamily="18" charset="0"/>
                <a:cs typeface="Times New Roman" pitchFamily="18" charset="0"/>
              </a:rPr>
            </a:br>
            <a:r>
              <a:rPr lang="ru-RU" sz="1400" dirty="0" smtClean="0">
                <a:latin typeface="Times New Roman" pitchFamily="18" charset="0"/>
                <a:cs typeface="Times New Roman" pitchFamily="18" charset="0"/>
              </a:rPr>
              <a:t>                           </a:t>
            </a:r>
          </a:p>
          <a:p>
            <a:r>
              <a:rPr lang="ru-RU" sz="1400" dirty="0" smtClean="0">
                <a:latin typeface="Times New Roman" pitchFamily="18" charset="0"/>
                <a:cs typeface="Times New Roman" pitchFamily="18" charset="0"/>
              </a:rPr>
              <a:t>                 «Средняя общеобразовательная школа №56»</a:t>
            </a:r>
            <a:endParaRPr lang="ru-RU" sz="1600" dirty="0">
              <a:latin typeface="Times New Roman" pitchFamily="18" charset="0"/>
              <a:cs typeface="Times New Roman" pitchFamily="18" charset="0"/>
            </a:endParaRPr>
          </a:p>
        </p:txBody>
      </p:sp>
      <p:sp>
        <p:nvSpPr>
          <p:cNvPr id="11" name="TextBox 10"/>
          <p:cNvSpPr txBox="1"/>
          <p:nvPr/>
        </p:nvSpPr>
        <p:spPr>
          <a:xfrm>
            <a:off x="5143472" y="4143380"/>
            <a:ext cx="4000528" cy="800219"/>
          </a:xfrm>
          <a:prstGeom prst="rect">
            <a:avLst/>
          </a:prstGeom>
          <a:noFill/>
        </p:spPr>
        <p:txBody>
          <a:bodyPr wrap="square" rtlCol="0">
            <a:spAutoFit/>
          </a:bodyPr>
          <a:lstStyle/>
          <a:p>
            <a:r>
              <a:rPr lang="ru-RU" sz="1400" dirty="0" smtClean="0">
                <a:latin typeface="Times New Roman" pitchFamily="18" charset="0"/>
                <a:cs typeface="Times New Roman" pitchFamily="18" charset="0"/>
              </a:rPr>
              <a:t>Работу выполнила    </a:t>
            </a:r>
            <a:r>
              <a:rPr lang="ru-RU" sz="1400" dirty="0" err="1" smtClean="0">
                <a:latin typeface="Times New Roman" pitchFamily="18" charset="0"/>
                <a:cs typeface="Times New Roman" pitchFamily="18" charset="0"/>
              </a:rPr>
              <a:t>Афонина</a:t>
            </a:r>
            <a:r>
              <a:rPr lang="ru-RU" sz="1400" dirty="0" smtClean="0">
                <a:latin typeface="Times New Roman" pitchFamily="18" charset="0"/>
                <a:cs typeface="Times New Roman" pitchFamily="18" charset="0"/>
              </a:rPr>
              <a:t>  Ольга Максимовна</a:t>
            </a:r>
          </a:p>
          <a:p>
            <a:r>
              <a:rPr lang="ru-RU" sz="1400" dirty="0" smtClean="0">
                <a:latin typeface="Times New Roman" pitchFamily="18" charset="0"/>
                <a:cs typeface="Times New Roman" pitchFamily="18" charset="0"/>
              </a:rPr>
              <a:t>Учитель английского языка</a:t>
            </a:r>
            <a:endParaRPr lang="ru-RU" dirty="0" smtClean="0">
              <a:latin typeface="Times New Roman" pitchFamily="18" charset="0"/>
              <a:cs typeface="Times New Roman" pitchFamily="18" charset="0"/>
            </a:endParaRPr>
          </a:p>
          <a:p>
            <a:endParaRPr lang="ru-RU" dirty="0"/>
          </a:p>
        </p:txBody>
      </p:sp>
      <p:sp>
        <p:nvSpPr>
          <p:cNvPr id="12" name="TextBox 11"/>
          <p:cNvSpPr txBox="1"/>
          <p:nvPr/>
        </p:nvSpPr>
        <p:spPr>
          <a:xfrm>
            <a:off x="3786182" y="6550223"/>
            <a:ext cx="2357454" cy="307777"/>
          </a:xfrm>
          <a:prstGeom prst="rect">
            <a:avLst/>
          </a:prstGeom>
          <a:noFill/>
        </p:spPr>
        <p:txBody>
          <a:bodyPr wrap="square" rtlCol="0">
            <a:spAutoFit/>
          </a:bodyPr>
          <a:lstStyle/>
          <a:p>
            <a:r>
              <a:rPr lang="ru-RU" sz="1400" dirty="0" smtClean="0">
                <a:latin typeface="Times New Roman" pitchFamily="18" charset="0"/>
                <a:cs typeface="Times New Roman" pitchFamily="18" charset="0"/>
              </a:rPr>
              <a:t>Новокузнецк, 2016</a:t>
            </a:r>
            <a:endParaRPr lang="ru-RU" sz="1400" dirty="0">
              <a:latin typeface="Times New Roman" pitchFamily="18" charset="0"/>
              <a:cs typeface="Times New Roman" pitchFamily="18" charset="0"/>
            </a:endParaRPr>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Содержимое 6" descr="124476257.jpg"/>
          <p:cNvPicPr>
            <a:picLocks noGrp="1" noChangeAspect="1"/>
          </p:cNvPicPr>
          <p:nvPr>
            <p:ph sz="quarter" idx="2"/>
          </p:nvPr>
        </p:nvPicPr>
        <p:blipFill>
          <a:blip r:embed="rId2" cstate="print"/>
          <a:stretch>
            <a:fillRect/>
          </a:stretch>
        </p:blipFill>
        <p:spPr>
          <a:xfrm>
            <a:off x="0" y="0"/>
            <a:ext cx="9144000" cy="6096001"/>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
        <p:nvSpPr>
          <p:cNvPr id="2" name="Заголовок 1"/>
          <p:cNvSpPr>
            <a:spLocks noGrp="1"/>
          </p:cNvSpPr>
          <p:nvPr>
            <p:ph type="title"/>
          </p:nvPr>
        </p:nvSpPr>
        <p:spPr/>
        <p:txBody>
          <a:bodyPr>
            <a:normAutofit fontScale="90000"/>
          </a:bodyPr>
          <a:lstStyle/>
          <a:p>
            <a:r>
              <a:rPr lang="en-US" b="0" dirty="0" smtClean="0"/>
              <a:t>CHRISTMAS SANTA PARADE </a:t>
            </a:r>
            <a:r>
              <a:rPr lang="ru-RU" b="0" cap="all" dirty="0" smtClean="0"/>
              <a:t/>
            </a:r>
            <a:br>
              <a:rPr lang="ru-RU" b="0" cap="all" dirty="0" smtClean="0"/>
            </a:br>
            <a:endParaRPr lang="ru-RU" dirty="0"/>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Рисунок 6" descr="PreviewFM65743.jpg"/>
          <p:cNvPicPr>
            <a:picLocks noChangeAspect="1"/>
          </p:cNvPicPr>
          <p:nvPr/>
        </p:nvPicPr>
        <p:blipFill>
          <a:blip r:embed="rId2" cstate="print"/>
          <a:stretch>
            <a:fillRect/>
          </a:stretch>
        </p:blipFill>
        <p:spPr>
          <a:xfrm rot="19558452">
            <a:off x="2905125" y="823912"/>
            <a:ext cx="3333750" cy="5210175"/>
          </a:xfrm>
          <a:prstGeom prst="rect">
            <a:avLst/>
          </a:prstGeom>
        </p:spPr>
      </p:pic>
      <p:sp>
        <p:nvSpPr>
          <p:cNvPr id="2" name="Заголовок 1"/>
          <p:cNvSpPr>
            <a:spLocks noGrp="1"/>
          </p:cNvSpPr>
          <p:nvPr>
            <p:ph type="title"/>
          </p:nvPr>
        </p:nvSpPr>
        <p:spPr/>
        <p:txBody>
          <a:bodyPr>
            <a:normAutofit fontScale="90000"/>
          </a:bodyPr>
          <a:lstStyle/>
          <a:p>
            <a:r>
              <a:rPr lang="en-US" b="0" dirty="0" smtClean="0"/>
              <a:t>CHRISTMAS SANTA PARADE </a:t>
            </a:r>
            <a:r>
              <a:rPr lang="ru-RU" b="0" cap="all" dirty="0" smtClean="0"/>
              <a:t/>
            </a:r>
            <a:br>
              <a:rPr lang="ru-RU" b="0" cap="all" dirty="0" smtClean="0"/>
            </a:br>
            <a:endParaRPr lang="ru-RU" dirty="0"/>
          </a:p>
        </p:txBody>
      </p:sp>
      <p:sp>
        <p:nvSpPr>
          <p:cNvPr id="5" name="Содержимое 4"/>
          <p:cNvSpPr>
            <a:spLocks noGrp="1"/>
          </p:cNvSpPr>
          <p:nvPr>
            <p:ph sz="quarter" idx="2"/>
          </p:nvPr>
        </p:nvSpPr>
        <p:spPr/>
        <p:txBody>
          <a:bodyPr>
            <a:normAutofit fontScale="92500" lnSpcReduction="20000"/>
          </a:bodyPr>
          <a:lstStyle/>
          <a:p>
            <a:r>
              <a:rPr lang="en-US" dirty="0" smtClean="0"/>
              <a:t>One of the most famous new year's eve events in New Zealand is the parade of Santa clauses. Participants in these parades should carefully consider not only their new year's eve costume, but also a means of transportation. Some Santa Claus-mobiles just impress with their creativity.</a:t>
            </a:r>
            <a:endParaRPr lang="ru-RU" dirty="0"/>
          </a:p>
        </p:txBody>
      </p:sp>
      <p:sp>
        <p:nvSpPr>
          <p:cNvPr id="6" name="Содержимое 5"/>
          <p:cNvSpPr>
            <a:spLocks noGrp="1"/>
          </p:cNvSpPr>
          <p:nvPr>
            <p:ph sz="quarter" idx="4"/>
          </p:nvPr>
        </p:nvSpPr>
        <p:spPr/>
        <p:txBody>
          <a:bodyPr>
            <a:normAutofit fontScale="85000" lnSpcReduction="10000"/>
          </a:bodyPr>
          <a:lstStyle/>
          <a:p>
            <a:r>
              <a:rPr lang="ru-RU" dirty="0" smtClean="0"/>
              <a:t>Одно из самых известных новогодних мероприятий в Новой Зеландии – это парад Санта-Клаусов. Участники этих парадов должны тщательно продумать не только свой новогодний костюм, но и средство передвижения. Некоторые </a:t>
            </a:r>
            <a:r>
              <a:rPr lang="ru-RU" dirty="0" err="1" smtClean="0"/>
              <a:t>Санта-Клаус-мобили</a:t>
            </a:r>
            <a:r>
              <a:rPr lang="ru-RU" dirty="0" smtClean="0"/>
              <a:t> просто поражают своим </a:t>
            </a:r>
            <a:r>
              <a:rPr lang="ru-RU" dirty="0" err="1" smtClean="0"/>
              <a:t>креативом</a:t>
            </a:r>
            <a:r>
              <a:rPr lang="ru-RU" dirty="0" smtClean="0"/>
              <a:t>.</a:t>
            </a:r>
            <a:br>
              <a:rPr lang="ru-RU" dirty="0" smtClean="0"/>
            </a:br>
            <a:endParaRPr lang="ru-RU" dirty="0"/>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Текст 11"/>
          <p:cNvSpPr>
            <a:spLocks noGrp="1"/>
          </p:cNvSpPr>
          <p:nvPr>
            <p:ph type="body" sz="half" idx="2"/>
          </p:nvPr>
        </p:nvSpPr>
        <p:spPr/>
        <p:txBody>
          <a:bodyPr/>
          <a:lstStyle/>
          <a:p>
            <a:r>
              <a:rPr lang="en-US" dirty="0" smtClean="0"/>
              <a:t>New </a:t>
            </a:r>
            <a:r>
              <a:rPr lang="en-US" dirty="0" err="1" smtClean="0"/>
              <a:t>ZelanD</a:t>
            </a:r>
            <a:endParaRPr lang="ru-RU" dirty="0"/>
          </a:p>
        </p:txBody>
      </p:sp>
      <p:pic>
        <p:nvPicPr>
          <p:cNvPr id="13" name="Рисунок 12" descr="175309.jpeg"/>
          <p:cNvPicPr>
            <a:picLocks noGrp="1" noChangeAspect="1"/>
          </p:cNvPicPr>
          <p:nvPr>
            <p:ph type="pic" idx="1"/>
          </p:nvPr>
        </p:nvPicPr>
        <p:blipFill>
          <a:blip r:embed="rId2" cstate="print"/>
          <a:srcRect t="12093" b="12093"/>
          <a:stretch>
            <a:fillRect/>
          </a:stretch>
        </p:blipFill>
        <p:spPr/>
      </p:pic>
      <p:sp>
        <p:nvSpPr>
          <p:cNvPr id="10" name="Заголовок 9"/>
          <p:cNvSpPr>
            <a:spLocks noGrp="1"/>
          </p:cNvSpPr>
          <p:nvPr>
            <p:ph type="title"/>
          </p:nvPr>
        </p:nvSpPr>
        <p:spPr/>
        <p:txBody>
          <a:bodyPr/>
          <a:lstStyle/>
          <a:p>
            <a:r>
              <a:rPr lang="en-US" dirty="0" smtClean="0"/>
              <a:t>Christmas in new Zealand</a:t>
            </a:r>
            <a:endParaRPr lang="ru-RU" dirty="0"/>
          </a:p>
        </p:txBody>
      </p:sp>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Содержимое 5"/>
          <p:cNvSpPr>
            <a:spLocks noGrp="1"/>
          </p:cNvSpPr>
          <p:nvPr>
            <p:ph sz="half" idx="1"/>
          </p:nvPr>
        </p:nvSpPr>
        <p:spPr/>
        <p:txBody>
          <a:bodyPr>
            <a:normAutofit fontScale="62500" lnSpcReduction="20000"/>
          </a:bodyPr>
          <a:lstStyle/>
          <a:p>
            <a:pPr fontAlgn="base"/>
            <a:r>
              <a:rPr lang="en-US" dirty="0" smtClean="0"/>
              <a:t>Christmas with Santa in a summer suit? Snowmen out of sand? Marine entertainment? For us all it seems incredible, because we got used to our Christmas traditions. But for residents of New Zealand all of the above is the norm. Winter in this country runs from June to August, and in December marks the beginning of the summer, so Christmas is celebrated under the hot rays of the sun. Each attribute Christmas is New Zealand's own shade. Take, for corporate events.</a:t>
            </a:r>
            <a:r>
              <a:rPr lang="ru-RU" dirty="0" smtClean="0"/>
              <a:t/>
            </a:r>
            <a:br>
              <a:rPr lang="ru-RU" dirty="0" smtClean="0"/>
            </a:br>
            <a:endParaRPr lang="ru-RU" dirty="0"/>
          </a:p>
        </p:txBody>
      </p:sp>
      <p:sp>
        <p:nvSpPr>
          <p:cNvPr id="7" name="Содержимое 6"/>
          <p:cNvSpPr>
            <a:spLocks noGrp="1"/>
          </p:cNvSpPr>
          <p:nvPr>
            <p:ph sz="half" idx="2"/>
          </p:nvPr>
        </p:nvSpPr>
        <p:spPr/>
        <p:txBody>
          <a:bodyPr>
            <a:normAutofit fontScale="62500" lnSpcReduction="20000"/>
          </a:bodyPr>
          <a:lstStyle/>
          <a:p>
            <a:r>
              <a:rPr lang="en-US" dirty="0" smtClean="0"/>
              <a:t>Of course, they can be here and on our usual script: restaurant, noisy company, drinking beverages and eating Goodies, clothes, fellowship and fun. However, usually do without entertainment. But, because the yard is perfect weather to sit in the restaurant new Zealanders do not always want. Many companies offer their employees the option of corporate outdoors. They gather up your family and go on nature barbecues and fun. It is worth noting that some companies corporate parties are not held, they will be limited to Christmas gifts.</a:t>
            </a:r>
            <a:endParaRPr lang="ru-RU" dirty="0"/>
          </a:p>
        </p:txBody>
      </p:sp>
      <p:sp>
        <p:nvSpPr>
          <p:cNvPr id="5" name="Заголовок 4"/>
          <p:cNvSpPr>
            <a:spLocks noGrp="1"/>
          </p:cNvSpPr>
          <p:nvPr>
            <p:ph type="title"/>
          </p:nvPr>
        </p:nvSpPr>
        <p:spPr/>
        <p:txBody>
          <a:bodyPr/>
          <a:lstStyle/>
          <a:p>
            <a:r>
              <a:rPr lang="ru-RU" dirty="0" smtClean="0"/>
              <a:t>Рождество 	</a:t>
            </a:r>
            <a:endParaRPr lang="ru-RU" dirty="0"/>
          </a:p>
        </p:txBody>
      </p:sp>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Содержимое 5"/>
          <p:cNvSpPr>
            <a:spLocks noGrp="1"/>
          </p:cNvSpPr>
          <p:nvPr>
            <p:ph sz="half" idx="1"/>
          </p:nvPr>
        </p:nvSpPr>
        <p:spPr/>
        <p:txBody>
          <a:bodyPr>
            <a:normAutofit fontScale="47500" lnSpcReduction="20000"/>
          </a:bodyPr>
          <a:lstStyle/>
          <a:p>
            <a:pPr fontAlgn="base"/>
            <a:r>
              <a:rPr lang="en-US" dirty="0" smtClean="0"/>
              <a:t>Christmas itself in New Zealand is celebrated, as in most countries of the Western world, in the family circle. In General, the main Christmas traditions were brought here by the British in the 18th century. Despite the family nature of the holiday, wanting to celebrate Christmas away from home is also missing, so many institutions that prepare 25 December special festive menu. Usually eat outside the home, single people, elderly, or just a family who decided not to burden themselves with the need to bother with a Christmas buffet. Not do in New Zealand and without trips to Church on Christmas.</a:t>
            </a:r>
            <a:r>
              <a:rPr lang="ru-RU" dirty="0" smtClean="0"/>
              <a:t/>
            </a:r>
            <a:br>
              <a:rPr lang="ru-RU" dirty="0" smtClean="0"/>
            </a:br>
            <a:endParaRPr lang="ru-RU" dirty="0" smtClean="0"/>
          </a:p>
          <a:p>
            <a:r>
              <a:rPr lang="ru-RU" dirty="0" smtClean="0"/>
              <a:t/>
            </a:r>
            <a:br>
              <a:rPr lang="ru-RU" dirty="0" smtClean="0"/>
            </a:br>
            <a:r>
              <a:rPr lang="ru-RU" dirty="0" smtClean="0"/>
              <a:t> </a:t>
            </a:r>
            <a:br>
              <a:rPr lang="ru-RU" dirty="0" smtClean="0"/>
            </a:br>
            <a:endParaRPr lang="ru-RU" dirty="0" smtClean="0"/>
          </a:p>
          <a:p>
            <a:r>
              <a:rPr lang="ru-RU" dirty="0" smtClean="0"/>
              <a:t/>
            </a:r>
            <a:br>
              <a:rPr lang="ru-RU" dirty="0" smtClean="0"/>
            </a:br>
            <a:endParaRPr lang="ru-RU" dirty="0"/>
          </a:p>
        </p:txBody>
      </p:sp>
      <p:sp>
        <p:nvSpPr>
          <p:cNvPr id="7" name="Содержимое 6"/>
          <p:cNvSpPr>
            <a:spLocks noGrp="1"/>
          </p:cNvSpPr>
          <p:nvPr>
            <p:ph sz="half" idx="2"/>
          </p:nvPr>
        </p:nvSpPr>
        <p:spPr/>
        <p:txBody>
          <a:bodyPr>
            <a:normAutofit fontScale="47500" lnSpcReduction="20000"/>
          </a:bodyPr>
          <a:lstStyle/>
          <a:p>
            <a:pPr fontAlgn="base"/>
            <a:r>
              <a:rPr lang="en-US" dirty="0" smtClean="0"/>
              <a:t>If this is what religion this Church belongs to the special significance has not, it is important simply to act as a volunteer in the preparation and serving Christmas dinner for everyone, including, of course, many poor and elderly people. As for the prayers, services, and other manifestations of religiosity, for all new Zealanders is not very common.</a:t>
            </a:r>
            <a:r>
              <a:rPr lang="ru-RU" dirty="0" smtClean="0"/>
              <a:t/>
            </a:r>
            <a:br>
              <a:rPr lang="ru-RU" dirty="0" smtClean="0"/>
            </a:br>
            <a:endParaRPr lang="ru-RU" dirty="0" smtClean="0"/>
          </a:p>
          <a:p>
            <a:endParaRPr lang="ru-RU" dirty="0"/>
          </a:p>
        </p:txBody>
      </p:sp>
      <p:sp>
        <p:nvSpPr>
          <p:cNvPr id="5" name="Заголовок 4"/>
          <p:cNvSpPr>
            <a:spLocks noGrp="1"/>
          </p:cNvSpPr>
          <p:nvPr>
            <p:ph type="title"/>
          </p:nvPr>
        </p:nvSpPr>
        <p:spPr/>
        <p:txBody>
          <a:bodyPr/>
          <a:lstStyle/>
          <a:p>
            <a:r>
              <a:rPr lang="ru-RU" dirty="0" smtClean="0"/>
              <a:t>Рождество 	</a:t>
            </a:r>
            <a:endParaRPr lang="ru-RU" dirty="0"/>
          </a:p>
        </p:txBody>
      </p:sp>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Содержимое 7" descr="new_year_21.jpg"/>
          <p:cNvPicPr>
            <a:picLocks noGrp="1" noChangeAspect="1"/>
          </p:cNvPicPr>
          <p:nvPr>
            <p:ph sz="half" idx="1"/>
          </p:nvPr>
        </p:nvPicPr>
        <p:blipFill>
          <a:blip r:embed="rId2" cstate="print"/>
          <a:stretch>
            <a:fillRect/>
          </a:stretch>
        </p:blipFill>
        <p:spPr>
          <a:xfrm rot="1009713">
            <a:off x="1353279" y="822331"/>
            <a:ext cx="6357163" cy="4572000"/>
          </a:xfrm>
          <a:prstGeom prst="doubleWave">
            <a:avLst/>
          </a:prstGeom>
          <a:ln w="190500" cap="sq">
            <a:solidFill>
              <a:srgbClr val="C8C6BD"/>
            </a:solidFill>
            <a:prstDash val="solid"/>
            <a:miter lim="800000"/>
          </a:ln>
          <a:effectLst>
            <a:outerShdw blurRad="254000" algn="bl" rotWithShape="0">
              <a:srgbClr val="000000">
                <a:alpha val="43000"/>
              </a:srgbClr>
            </a:outerShdw>
          </a:effectLst>
          <a:scene3d>
            <a:camera prst="perspectiveFront" fov="5400000"/>
            <a:lightRig rig="threePt" dir="t">
              <a:rot lat="0" lon="0" rev="2100000"/>
            </a:lightRig>
          </a:scene3d>
          <a:sp3d extrusionH="25400">
            <a:bevelT w="304800" h="152400" prst="hardEdge"/>
            <a:extrusionClr>
              <a:srgbClr val="000000"/>
            </a:extrusionClr>
          </a:sp3d>
        </p:spPr>
      </p:pic>
      <p:sp>
        <p:nvSpPr>
          <p:cNvPr id="5" name="Заголовок 4"/>
          <p:cNvSpPr>
            <a:spLocks noGrp="1"/>
          </p:cNvSpPr>
          <p:nvPr>
            <p:ph type="title"/>
          </p:nvPr>
        </p:nvSpPr>
        <p:spPr/>
        <p:txBody>
          <a:bodyPr/>
          <a:lstStyle/>
          <a:p>
            <a:r>
              <a:rPr lang="en-US" dirty="0" smtClean="0"/>
              <a:t>thank you for your attention </a:t>
            </a:r>
            <a:r>
              <a:rPr lang="ru-RU" dirty="0" smtClean="0"/>
              <a:t>	</a:t>
            </a:r>
            <a:endParaRPr lang="ru-RU" dirty="0"/>
          </a:p>
        </p:txBody>
      </p:sp>
      <p:sp>
        <p:nvSpPr>
          <p:cNvPr id="7" name="Текст 6"/>
          <p:cNvSpPr>
            <a:spLocks noGrp="1"/>
          </p:cNvSpPr>
          <p:nvPr>
            <p:ph type="body" idx="2"/>
          </p:nvPr>
        </p:nvSpPr>
        <p:spPr/>
        <p:txBody>
          <a:bodyPr/>
          <a:lstStyle/>
          <a:p>
            <a:r>
              <a:rPr lang="en-US" dirty="0" smtClean="0"/>
              <a:t>Happy New Year</a:t>
            </a:r>
            <a:r>
              <a:rPr lang="ru-RU" dirty="0" smtClean="0"/>
              <a:t>!</a:t>
            </a:r>
            <a:endParaRPr lang="ru-RU" dirty="0"/>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descr="m1443.jpeg"/>
          <p:cNvPicPr>
            <a:picLocks noChangeAspect="1"/>
          </p:cNvPicPr>
          <p:nvPr/>
        </p:nvPicPr>
        <p:blipFill>
          <a:blip r:embed="rId2" cstate="print"/>
          <a:stretch>
            <a:fillRect/>
          </a:stretch>
        </p:blipFill>
        <p:spPr>
          <a:xfrm rot="1154970">
            <a:off x="6632970" y="3185712"/>
            <a:ext cx="1905000" cy="1905000"/>
          </a:xfrm>
          <a:prstGeom prst="rect">
            <a:avLst/>
          </a:prstGeom>
          <a:ln>
            <a:noFill/>
          </a:ln>
          <a:effectLst>
            <a:glow rad="139700">
              <a:schemeClr val="accent1">
                <a:satMod val="175000"/>
                <a:alpha val="40000"/>
              </a:schemeClr>
            </a:glow>
            <a:outerShdw blurRad="149987" dist="250190" dir="8460000" algn="ctr">
              <a:srgbClr val="000000">
                <a:alpha val="28000"/>
              </a:srgbClr>
            </a:outerShdw>
            <a:reflection blurRad="6350" stA="50000" endA="300" endPos="55000" dir="5400000" sy="-100000" algn="bl" rotWithShape="0"/>
          </a:effectLst>
          <a:scene3d>
            <a:camera prst="orthographicFront">
              <a:rot lat="0" lon="0" rev="0"/>
            </a:camera>
            <a:lightRig rig="contrasting" dir="t">
              <a:rot lat="0" lon="0" rev="1500000"/>
            </a:lightRig>
          </a:scene3d>
          <a:sp3d prstMaterial="metal">
            <a:bevelT w="88900" h="88900"/>
          </a:sp3d>
        </p:spPr>
        <p:style>
          <a:lnRef idx="1">
            <a:schemeClr val="accent1"/>
          </a:lnRef>
          <a:fillRef idx="2">
            <a:schemeClr val="accent1"/>
          </a:fillRef>
          <a:effectRef idx="1">
            <a:schemeClr val="accent1"/>
          </a:effectRef>
          <a:fontRef idx="minor">
            <a:schemeClr val="dk1"/>
          </a:fontRef>
        </p:style>
      </p:pic>
      <p:sp>
        <p:nvSpPr>
          <p:cNvPr id="2" name="Содержимое 1"/>
          <p:cNvSpPr>
            <a:spLocks noGrp="1"/>
          </p:cNvSpPr>
          <p:nvPr>
            <p:ph idx="1"/>
          </p:nvPr>
        </p:nvSpPr>
        <p:spPr/>
        <p:txBody>
          <a:bodyPr/>
          <a:lstStyle/>
          <a:p>
            <a:r>
              <a:rPr lang="en-US" dirty="0" smtClean="0"/>
              <a:t>Christmas and New Year holidays traditionally celebrated in winter, among the snow drifts and fluffy and fragrant firs. In New Zealand, winter lasts from June to August, and in the winter months, there begins the summer.</a:t>
            </a:r>
            <a:endParaRPr lang="ru-RU" dirty="0"/>
          </a:p>
        </p:txBody>
      </p:sp>
      <p:sp>
        <p:nvSpPr>
          <p:cNvPr id="3" name="Заголовок 2"/>
          <p:cNvSpPr>
            <a:spLocks noGrp="1"/>
          </p:cNvSpPr>
          <p:nvPr>
            <p:ph type="title"/>
          </p:nvPr>
        </p:nvSpPr>
        <p:spPr/>
        <p:txBody>
          <a:bodyPr/>
          <a:lstStyle/>
          <a:p>
            <a:r>
              <a:rPr lang="en-US" dirty="0" smtClean="0"/>
              <a:t>Christmas And New Year</a:t>
            </a:r>
            <a:endParaRPr lang="ru-RU" dirty="0"/>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2"/>
          <p:cNvSpPr>
            <a:spLocks noGrp="1"/>
          </p:cNvSpPr>
          <p:nvPr>
            <p:ph type="title"/>
          </p:nvPr>
        </p:nvSpPr>
        <p:spPr>
          <a:xfrm>
            <a:off x="1331640" y="5733256"/>
            <a:ext cx="7481776" cy="457200"/>
          </a:xfrm>
        </p:spPr>
        <p:txBody>
          <a:bodyPr/>
          <a:lstStyle/>
          <a:p>
            <a:r>
              <a:rPr lang="en-US" dirty="0" smtClean="0"/>
              <a:t>Christmas And New Year</a:t>
            </a:r>
            <a:endParaRPr lang="ru-RU" dirty="0"/>
          </a:p>
        </p:txBody>
      </p:sp>
      <p:sp>
        <p:nvSpPr>
          <p:cNvPr id="4" name="Текст 3"/>
          <p:cNvSpPr>
            <a:spLocks noGrp="1"/>
          </p:cNvSpPr>
          <p:nvPr>
            <p:ph type="body" idx="2"/>
          </p:nvPr>
        </p:nvSpPr>
        <p:spPr>
          <a:xfrm>
            <a:off x="4860032" y="6093296"/>
            <a:ext cx="3974592" cy="914400"/>
          </a:xfrm>
        </p:spPr>
        <p:txBody>
          <a:bodyPr/>
          <a:lstStyle/>
          <a:p>
            <a:r>
              <a:rPr lang="en-US" dirty="0" smtClean="0"/>
              <a:t>New Zealand</a:t>
            </a:r>
            <a:endParaRPr lang="ru-RU" dirty="0"/>
          </a:p>
        </p:txBody>
      </p:sp>
      <p:pic>
        <p:nvPicPr>
          <p:cNvPr id="5" name="Содержимое 4" descr="efe5ffece7ab2.jpg"/>
          <p:cNvPicPr>
            <a:picLocks noGrp="1" noChangeAspect="1"/>
          </p:cNvPicPr>
          <p:nvPr>
            <p:ph sz="half" idx="1"/>
          </p:nvPr>
        </p:nvPicPr>
        <p:blipFill>
          <a:blip r:embed="rId2" cstate="print"/>
          <a:stretch>
            <a:fillRect/>
          </a:stretch>
        </p:blipFill>
        <p:spPr>
          <a:xfrm>
            <a:off x="899593" y="260648"/>
            <a:ext cx="7200799" cy="5400599"/>
          </a:xfrm>
          <a:effectLst>
            <a:glow rad="228600">
              <a:schemeClr val="accent1">
                <a:satMod val="175000"/>
                <a:alpha val="40000"/>
              </a:schemeClr>
            </a:glow>
            <a:reflection blurRad="6350" stA="52000" endA="300" endPos="35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pic>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Содержимое 9"/>
          <p:cNvSpPr>
            <a:spLocks noGrp="1"/>
          </p:cNvSpPr>
          <p:nvPr>
            <p:ph sz="half" idx="2"/>
          </p:nvPr>
        </p:nvSpPr>
        <p:spPr/>
        <p:txBody>
          <a:bodyPr>
            <a:normAutofit fontScale="32500" lnSpcReduction="20000"/>
          </a:bodyPr>
          <a:lstStyle/>
          <a:p>
            <a:r>
              <a:rPr lang="en-US" dirty="0" smtClean="0"/>
              <a:t>Nature seemed to weather turned upside down. So the winter holidays in the southern hemisphere celebrate in a completely different traditions. Christmas and new Zealand beautiful is the tree </a:t>
            </a:r>
            <a:r>
              <a:rPr lang="en-US" dirty="0" err="1" smtClean="0"/>
              <a:t>pohutukawa</a:t>
            </a:r>
            <a:r>
              <a:rPr lang="en-US" dirty="0" smtClean="0"/>
              <a:t> (</a:t>
            </a:r>
            <a:r>
              <a:rPr lang="en-US" dirty="0" err="1" smtClean="0"/>
              <a:t>pohutukawa</a:t>
            </a:r>
            <a:r>
              <a:rPr lang="en-US" dirty="0" smtClean="0"/>
              <a:t>) - evergreen plant with beautiful bright red flowers, and all your favorite parties, picnics and parties are held right on the beach.</a:t>
            </a:r>
            <a:br>
              <a:rPr lang="en-US" dirty="0" smtClean="0"/>
            </a:br>
            <a:r>
              <a:rPr lang="en-US" dirty="0" smtClean="0"/>
              <a:t/>
            </a:r>
            <a:br>
              <a:rPr lang="en-US" dirty="0" smtClean="0"/>
            </a:br>
            <a:r>
              <a:rPr lang="en-US" dirty="0" smtClean="0"/>
              <a:t>As elsewhere in the world, in New Zealand the new year celebration is usually celebrated with friends, family, relatives. If in Russia the New year holiday is considered the main and the celebration of Christmas is much more modest, there is the tradition of the celebration is similar to the European one. New Zealand traditions were founded by British settlers in the 18th century, who first began to turn New Zealand into their colony.</a:t>
            </a:r>
            <a:br>
              <a:rPr lang="en-US" dirty="0" smtClean="0"/>
            </a:br>
            <a:r>
              <a:rPr lang="en-US" dirty="0" smtClean="0"/>
              <a:t/>
            </a:r>
            <a:br>
              <a:rPr lang="en-US" dirty="0" smtClean="0"/>
            </a:br>
            <a:r>
              <a:rPr lang="en-US" dirty="0" smtClean="0"/>
              <a:t>Christmas holiday begins with a presentation of the morning gift. In the evening all the family gather for a celebratory lunch. Nationality kiwi is often satisfied by the sea. Among the traditional dishes Turkey, pumpkin pie and fruit pudding.</a:t>
            </a:r>
            <a:br>
              <a:rPr lang="en-US" dirty="0" smtClean="0"/>
            </a:br>
            <a:r>
              <a:rPr lang="en-US" dirty="0" smtClean="0"/>
              <a:t/>
            </a:r>
            <a:br>
              <a:rPr lang="en-US" dirty="0" smtClean="0"/>
            </a:br>
            <a:r>
              <a:rPr lang="en-US" dirty="0" smtClean="0"/>
              <a:t>Kiwi-</a:t>
            </a:r>
            <a:r>
              <a:rPr lang="en-US" dirty="0" err="1" smtClean="0"/>
              <a:t>pakeha</a:t>
            </a:r>
            <a:r>
              <a:rPr lang="en-US" dirty="0" smtClean="0"/>
              <a:t> ("</a:t>
            </a:r>
            <a:r>
              <a:rPr lang="en-US" dirty="0" err="1" smtClean="0"/>
              <a:t>pākehā</a:t>
            </a:r>
            <a:r>
              <a:rPr lang="en-US" dirty="0" smtClean="0"/>
              <a:t>" translated from the local dialect "white people"), as well as kiwi Maori-cook </a:t>
            </a:r>
            <a:r>
              <a:rPr lang="en-US" dirty="0" err="1" smtClean="0"/>
              <a:t>chagni</a:t>
            </a:r>
            <a:r>
              <a:rPr lang="en-US" dirty="0" smtClean="0"/>
              <a:t> (</a:t>
            </a:r>
            <a:r>
              <a:rPr lang="en-US" dirty="0" err="1" smtClean="0"/>
              <a:t>hāngi</a:t>
            </a:r>
            <a:r>
              <a:rPr lang="en-US" dirty="0" smtClean="0"/>
              <a:t>) - traditional food, which is prepared on the stones. The method of preparation is the following: in the land of make holes in it make a fire and warm stones. When heated to white, pit omit dishes, served on top cloth and sprinkled earth to heat it up. During the preparation of the people sitting around the pit and sing Christmas ritual songs.</a:t>
            </a:r>
            <a:endParaRPr lang="ru-RU" dirty="0"/>
          </a:p>
        </p:txBody>
      </p:sp>
      <p:sp>
        <p:nvSpPr>
          <p:cNvPr id="8" name="Заголовок 7"/>
          <p:cNvSpPr>
            <a:spLocks noGrp="1"/>
          </p:cNvSpPr>
          <p:nvPr>
            <p:ph type="title"/>
          </p:nvPr>
        </p:nvSpPr>
        <p:spPr/>
        <p:txBody>
          <a:bodyPr/>
          <a:lstStyle/>
          <a:p>
            <a:r>
              <a:rPr lang="en-US" dirty="0" smtClean="0"/>
              <a:t>New Zealand</a:t>
            </a:r>
            <a:endParaRPr lang="ru-RU" dirty="0"/>
          </a:p>
        </p:txBody>
      </p:sp>
      <p:sp>
        <p:nvSpPr>
          <p:cNvPr id="12" name="Содержимое 11"/>
          <p:cNvSpPr>
            <a:spLocks noGrp="1"/>
          </p:cNvSpPr>
          <p:nvPr>
            <p:ph sz="half" idx="1"/>
          </p:nvPr>
        </p:nvSpPr>
        <p:spPr/>
        <p:txBody>
          <a:bodyPr>
            <a:normAutofit fontScale="32500" lnSpcReduction="20000"/>
          </a:bodyPr>
          <a:lstStyle/>
          <a:p>
            <a:r>
              <a:rPr lang="ru-RU" dirty="0" smtClean="0"/>
              <a:t>Природа словно перевернула погоду вверх ногами. Поэтому зимние праздники в южном полушарии отмечают совершенно по другим традициям. Рождественской новозеландской красавицей считается дерево </a:t>
            </a:r>
            <a:r>
              <a:rPr lang="ru-RU" dirty="0" err="1" smtClean="0"/>
              <a:t>похатукава</a:t>
            </a:r>
            <a:r>
              <a:rPr lang="ru-RU" dirty="0" smtClean="0"/>
              <a:t> (</a:t>
            </a:r>
            <a:r>
              <a:rPr lang="ru-RU" dirty="0" err="1" smtClean="0"/>
              <a:t>pohutukawa</a:t>
            </a:r>
            <a:r>
              <a:rPr lang="ru-RU" dirty="0" smtClean="0"/>
              <a:t>) — растение вечнозеленое с красивыми яркими и красными цветками, а всеми любимые вечеринки, пикники и гулянки проводятся прямо на пляже.</a:t>
            </a:r>
          </a:p>
          <a:p>
            <a:r>
              <a:rPr lang="ru-RU" dirty="0" smtClean="0"/>
              <a:t>Как и во всем мире, в Новой Зеландии новогодние торжества принято отмечать в кругу друзей, близких, родственников. Если в России праздник Нового года считается главным, а празднование Рождества намного скромнее, то здесь традиции празднования схожи с европейскими. Новозеландские традиции были заложены британскими поселенцами в 18 веке, которые первыми начали превращать Новую Зеландию в свою колонию.</a:t>
            </a:r>
          </a:p>
          <a:p>
            <a:r>
              <a:rPr lang="ru-RU" dirty="0" smtClean="0"/>
              <a:t>Рождественский праздник начинается с вручения утренних подарков. Вечером все семейство собирается на праздничный </a:t>
            </a:r>
            <a:r>
              <a:rPr lang="ru-RU" dirty="0" err="1" smtClean="0"/>
              <a:t>ланч</a:t>
            </a:r>
            <a:r>
              <a:rPr lang="ru-RU" dirty="0" smtClean="0"/>
              <a:t>. Народность киви чаще всего его устраивает на берегу моря. Среди традиционных кушаний индейка, тыквенный пирог и фруктовый пудинг.</a:t>
            </a:r>
          </a:p>
          <a:p>
            <a:r>
              <a:rPr lang="ru-RU" dirty="0" err="1" smtClean="0"/>
              <a:t>Киви-пакеха</a:t>
            </a:r>
            <a:r>
              <a:rPr lang="ru-RU" dirty="0" smtClean="0"/>
              <a:t> ("</a:t>
            </a:r>
            <a:r>
              <a:rPr lang="ru-RU" dirty="0" err="1" smtClean="0"/>
              <a:t>pākehā</a:t>
            </a:r>
            <a:r>
              <a:rPr lang="ru-RU" dirty="0" smtClean="0"/>
              <a:t>" в переводе с местного наречия "белые люди"), а также киви-маори готовят </a:t>
            </a:r>
            <a:r>
              <a:rPr lang="ru-RU" dirty="0" err="1" smtClean="0"/>
              <a:t>хагни</a:t>
            </a:r>
            <a:r>
              <a:rPr lang="ru-RU" dirty="0" smtClean="0"/>
              <a:t> (</a:t>
            </a:r>
            <a:r>
              <a:rPr lang="ru-RU" dirty="0" err="1" smtClean="0"/>
              <a:t>hāngi</a:t>
            </a:r>
            <a:r>
              <a:rPr lang="ru-RU" dirty="0" smtClean="0"/>
              <a:t>) — традиционная еда, которая готовится на камнях. Способ приготовления следующий: в земле делают углубление, в нем разводят огонь и греют камни. Когда разогреваются до белого цвета, в яму опускают блюда, накрывают сверху тканью и присыпают землей, чтобы тепло не выходило. Во время приготовления люди сидят около ямы и поют обрядовые рождественские песни.</a:t>
            </a:r>
          </a:p>
          <a:p>
            <a:endParaRPr lang="ru-RU" dirty="0"/>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sz="half" idx="1"/>
          </p:nvPr>
        </p:nvSpPr>
        <p:spPr/>
        <p:txBody>
          <a:bodyPr>
            <a:normAutofit fontScale="55000" lnSpcReduction="20000"/>
          </a:bodyPr>
          <a:lstStyle/>
          <a:p>
            <a:r>
              <a:rPr lang="ru-RU" dirty="0" smtClean="0"/>
              <a:t>В канун Рождества Новая Зеландия превращается в сказочную страну, где на улицах слышны ароматы глинтвейна и имбиря, а праздничные шествия, концерты и карнавалы дарят радостные эмоции и приятные воспоминания!</a:t>
            </a:r>
          </a:p>
          <a:p>
            <a:r>
              <a:rPr lang="ru-RU" dirty="0" smtClean="0"/>
              <a:t>В течение декабря в разных городах Новой Зеландии проводятся парады Санта-Клаусов, участники которых самостоятельно придумывают не только костюмы, но и средства передвижения. К Рождеству праздничными гирляндами украшены уютные балкончики, дворы и даже входные двери; на улицах можно увидеть </a:t>
            </a:r>
            <a:r>
              <a:rPr lang="ru-RU" dirty="0" err="1" smtClean="0"/>
              <a:t>похотукаву</a:t>
            </a:r>
            <a:r>
              <a:rPr lang="ru-RU" dirty="0" smtClean="0"/>
              <a:t> (</a:t>
            </a:r>
            <a:r>
              <a:rPr lang="ru-RU" dirty="0" err="1" smtClean="0"/>
              <a:t>pohutukawa</a:t>
            </a:r>
            <a:r>
              <a:rPr lang="ru-RU" dirty="0" smtClean="0"/>
              <a:t>) - рождественское дерево с красными цветками, которое пышно расцветает к двадцатым числам декабря.</a:t>
            </a:r>
          </a:p>
          <a:p>
            <a:endParaRPr lang="ru-RU" dirty="0"/>
          </a:p>
        </p:txBody>
      </p:sp>
      <p:sp>
        <p:nvSpPr>
          <p:cNvPr id="3" name="Содержимое 2"/>
          <p:cNvSpPr>
            <a:spLocks noGrp="1"/>
          </p:cNvSpPr>
          <p:nvPr>
            <p:ph sz="half" idx="2"/>
          </p:nvPr>
        </p:nvSpPr>
        <p:spPr/>
        <p:txBody>
          <a:bodyPr>
            <a:normAutofit fontScale="55000" lnSpcReduction="20000"/>
          </a:bodyPr>
          <a:lstStyle/>
          <a:p>
            <a:r>
              <a:rPr lang="en-US" dirty="0" smtClean="0"/>
              <a:t>On Christmas eve, New Zealand turns into a fairyland, where the streets you can hear the aromas of mulled wine and ginger, and festive processions, concerts and carnivals give positive emotions and good memories!</a:t>
            </a:r>
            <a:br>
              <a:rPr lang="en-US" dirty="0" smtClean="0"/>
            </a:br>
            <a:r>
              <a:rPr lang="en-US" dirty="0" smtClean="0"/>
              <a:t>In the month of December in different cities in New Zealand parades Santa Claus, the participants independently come up with not only the costumes, but also a means of transportation. Christmas festive garlands decorated with </a:t>
            </a:r>
            <a:r>
              <a:rPr lang="en-US" dirty="0" err="1" smtClean="0"/>
              <a:t>cosy</a:t>
            </a:r>
            <a:r>
              <a:rPr lang="en-US" dirty="0" smtClean="0"/>
              <a:t> balconies, courtyards and even the front door; on the streets, you can see </a:t>
            </a:r>
            <a:r>
              <a:rPr lang="en-US" dirty="0" err="1" smtClean="0"/>
              <a:t>pohutukawa</a:t>
            </a:r>
            <a:r>
              <a:rPr lang="en-US" dirty="0" smtClean="0"/>
              <a:t> (</a:t>
            </a:r>
            <a:r>
              <a:rPr lang="en-US" dirty="0" err="1" smtClean="0"/>
              <a:t>pohutukawa</a:t>
            </a:r>
            <a:r>
              <a:rPr lang="en-US" dirty="0" smtClean="0"/>
              <a:t>) - Christmas tree with red flowers, which blooms magnificently to the twentieth of December.</a:t>
            </a:r>
            <a:endParaRPr lang="ru-RU" dirty="0"/>
          </a:p>
        </p:txBody>
      </p:sp>
      <p:sp>
        <p:nvSpPr>
          <p:cNvPr id="4" name="Заголовок 3"/>
          <p:cNvSpPr>
            <a:spLocks noGrp="1"/>
          </p:cNvSpPr>
          <p:nvPr>
            <p:ph type="title"/>
          </p:nvPr>
        </p:nvSpPr>
        <p:spPr/>
        <p:txBody>
          <a:bodyPr/>
          <a:lstStyle/>
          <a:p>
            <a:r>
              <a:rPr lang="en-US" dirty="0" smtClean="0"/>
              <a:t>New Zealand</a:t>
            </a:r>
            <a:endParaRPr lang="ru-RU" dirty="0"/>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2"/>
          <p:cNvSpPr>
            <a:spLocks noGrp="1"/>
          </p:cNvSpPr>
          <p:nvPr>
            <p:ph type="title"/>
          </p:nvPr>
        </p:nvSpPr>
        <p:spPr>
          <a:xfrm>
            <a:off x="1331640" y="5733256"/>
            <a:ext cx="7481776" cy="457200"/>
          </a:xfrm>
        </p:spPr>
        <p:txBody>
          <a:bodyPr/>
          <a:lstStyle/>
          <a:p>
            <a:r>
              <a:rPr lang="en-US" dirty="0" smtClean="0"/>
              <a:t>Christmas And New Year</a:t>
            </a:r>
            <a:endParaRPr lang="ru-RU" dirty="0"/>
          </a:p>
        </p:txBody>
      </p:sp>
      <p:sp>
        <p:nvSpPr>
          <p:cNvPr id="4" name="Текст 3"/>
          <p:cNvSpPr>
            <a:spLocks noGrp="1"/>
          </p:cNvSpPr>
          <p:nvPr>
            <p:ph type="body" idx="2"/>
          </p:nvPr>
        </p:nvSpPr>
        <p:spPr>
          <a:xfrm>
            <a:off x="4860032" y="6093296"/>
            <a:ext cx="3974592" cy="914400"/>
          </a:xfrm>
        </p:spPr>
        <p:txBody>
          <a:bodyPr/>
          <a:lstStyle/>
          <a:p>
            <a:r>
              <a:rPr lang="en-US" dirty="0" smtClean="0"/>
              <a:t>New Zealand</a:t>
            </a:r>
            <a:endParaRPr lang="ru-RU" dirty="0"/>
          </a:p>
        </p:txBody>
      </p:sp>
      <p:pic>
        <p:nvPicPr>
          <p:cNvPr id="7" name="Содержимое 6" descr="Новый-год-в-Новой-Зеландии.jpg"/>
          <p:cNvPicPr>
            <a:picLocks noGrp="1" noChangeAspect="1"/>
          </p:cNvPicPr>
          <p:nvPr>
            <p:ph sz="half" idx="1"/>
          </p:nvPr>
        </p:nvPicPr>
        <p:blipFill>
          <a:blip r:embed="rId2" cstate="print"/>
          <a:stretch>
            <a:fillRect/>
          </a:stretch>
        </p:blipFill>
        <p:spPr>
          <a:xfrm>
            <a:off x="971600" y="548680"/>
            <a:ext cx="7272808" cy="4928285"/>
          </a:xfrm>
          <a:prstGeom prst="roundRect">
            <a:avLst/>
          </a:prstGeom>
          <a:ln/>
          <a:effectLst>
            <a:glow rad="228600">
              <a:schemeClr val="accent1">
                <a:satMod val="175000"/>
                <a:alpha val="40000"/>
              </a:schemeClr>
            </a:glow>
            <a:reflection blurRad="6350" stA="52000" endA="300" endPos="35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pic>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Рисунок 4" descr="5edddf47589d5592688b1d92a5ff2e3d.jpg"/>
          <p:cNvPicPr>
            <a:picLocks noChangeAspect="1"/>
          </p:cNvPicPr>
          <p:nvPr/>
        </p:nvPicPr>
        <p:blipFill>
          <a:blip r:embed="rId2" cstate="print"/>
          <a:stretch>
            <a:fillRect/>
          </a:stretch>
        </p:blipFill>
        <p:spPr>
          <a:xfrm rot="19424430">
            <a:off x="546760" y="3059388"/>
            <a:ext cx="3508623" cy="2634183"/>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
        <p:nvSpPr>
          <p:cNvPr id="2" name="Заголовок 1"/>
          <p:cNvSpPr>
            <a:spLocks noGrp="1"/>
          </p:cNvSpPr>
          <p:nvPr>
            <p:ph type="title"/>
          </p:nvPr>
        </p:nvSpPr>
        <p:spPr/>
        <p:txBody>
          <a:bodyPr/>
          <a:lstStyle/>
          <a:p>
            <a:r>
              <a:rPr lang="ru-RU" cap="all" dirty="0" smtClean="0"/>
              <a:t>НОВОГОДНЕЕ УБРАНСТВО</a:t>
            </a:r>
            <a:br>
              <a:rPr lang="ru-RU" cap="all" dirty="0" smtClean="0"/>
            </a:br>
            <a:endParaRPr lang="ru-RU" dirty="0"/>
          </a:p>
        </p:txBody>
      </p:sp>
      <p:sp>
        <p:nvSpPr>
          <p:cNvPr id="3" name="Текст 2"/>
          <p:cNvSpPr>
            <a:spLocks noGrp="1"/>
          </p:cNvSpPr>
          <p:nvPr>
            <p:ph type="body" idx="2"/>
          </p:nvPr>
        </p:nvSpPr>
        <p:spPr/>
        <p:txBody>
          <a:bodyPr/>
          <a:lstStyle/>
          <a:p>
            <a:r>
              <a:rPr lang="en-US" dirty="0" smtClean="0"/>
              <a:t>New </a:t>
            </a:r>
            <a:r>
              <a:rPr lang="en-US" dirty="0" err="1" smtClean="0"/>
              <a:t>ZealanD</a:t>
            </a:r>
            <a:endParaRPr lang="ru-RU" dirty="0"/>
          </a:p>
        </p:txBody>
      </p:sp>
      <p:sp>
        <p:nvSpPr>
          <p:cNvPr id="4" name="Содержимое 3"/>
          <p:cNvSpPr>
            <a:spLocks noGrp="1"/>
          </p:cNvSpPr>
          <p:nvPr>
            <p:ph sz="half" idx="1"/>
          </p:nvPr>
        </p:nvSpPr>
        <p:spPr>
          <a:xfrm>
            <a:off x="914400" y="274320"/>
            <a:ext cx="7479792" cy="3946768"/>
          </a:xfrm>
        </p:spPr>
        <p:txBody>
          <a:bodyPr>
            <a:normAutofit fontScale="85000" lnSpcReduction="20000"/>
          </a:bodyPr>
          <a:lstStyle/>
          <a:p>
            <a:r>
              <a:rPr lang="ru-RU" dirty="0" smtClean="0"/>
              <a:t>Жители Новой Зеландии в предпраздничные дни украшают свои дома новогодними гирляндами, разноцветными снежинками. Еще одна интересная особенность Нового года </a:t>
            </a:r>
            <a:r>
              <a:rPr lang="ru-RU" dirty="0" err="1" smtClean="0"/>
              <a:t>по-новозеландски</a:t>
            </a:r>
            <a:r>
              <a:rPr lang="ru-RU" dirty="0" smtClean="0"/>
              <a:t> – это дерево </a:t>
            </a:r>
            <a:r>
              <a:rPr lang="ru-RU" dirty="0" err="1" smtClean="0"/>
              <a:t>Похотукава</a:t>
            </a:r>
            <a:r>
              <a:rPr lang="ru-RU" dirty="0" smtClean="0"/>
              <a:t>, которое прямо в канун Рождества распускает невероятно красивые красные цветочки.</a:t>
            </a:r>
            <a:br>
              <a:rPr lang="ru-RU" dirty="0" smtClean="0"/>
            </a:br>
            <a:r>
              <a:rPr lang="ru-RU" dirty="0" smtClean="0"/>
              <a:t/>
            </a:r>
            <a:br>
              <a:rPr lang="ru-RU" dirty="0" smtClean="0"/>
            </a:br>
            <a:endParaRPr lang="ru-RU" dirty="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Рисунок 9" descr="загруженное (1).jpg"/>
          <p:cNvPicPr>
            <a:picLocks noChangeAspect="1"/>
          </p:cNvPicPr>
          <p:nvPr/>
        </p:nvPicPr>
        <p:blipFill>
          <a:blip r:embed="rId2" cstate="print"/>
          <a:stretch>
            <a:fillRect/>
          </a:stretch>
        </p:blipFill>
        <p:spPr>
          <a:xfrm>
            <a:off x="6677025" y="0"/>
            <a:ext cx="2466975" cy="1847850"/>
          </a:xfrm>
          <a:prstGeom prst="rect">
            <a:avLst/>
          </a:prstGeom>
        </p:spPr>
      </p:pic>
      <p:sp>
        <p:nvSpPr>
          <p:cNvPr id="5" name="Заголовок 4"/>
          <p:cNvSpPr>
            <a:spLocks noGrp="1"/>
          </p:cNvSpPr>
          <p:nvPr>
            <p:ph type="title"/>
          </p:nvPr>
        </p:nvSpPr>
        <p:spPr/>
        <p:txBody>
          <a:bodyPr>
            <a:normAutofit fontScale="90000"/>
          </a:bodyPr>
          <a:lstStyle/>
          <a:p>
            <a:r>
              <a:rPr lang="ru-RU" b="0" cap="all" dirty="0" smtClean="0"/>
              <a:t>НОВОГОДНИЕ УГОЩЕНИЯ</a:t>
            </a:r>
            <a:br>
              <a:rPr lang="ru-RU" b="0" cap="all" dirty="0" smtClean="0"/>
            </a:br>
            <a:endParaRPr lang="ru-RU" dirty="0"/>
          </a:p>
        </p:txBody>
      </p:sp>
      <p:sp>
        <p:nvSpPr>
          <p:cNvPr id="6" name="Текст 5"/>
          <p:cNvSpPr>
            <a:spLocks noGrp="1"/>
          </p:cNvSpPr>
          <p:nvPr>
            <p:ph type="body" idx="1"/>
          </p:nvPr>
        </p:nvSpPr>
        <p:spPr>
          <a:xfrm>
            <a:off x="395536" y="5733256"/>
            <a:ext cx="4040188" cy="762000"/>
          </a:xfrm>
        </p:spPr>
        <p:txBody>
          <a:bodyPr/>
          <a:lstStyle/>
          <a:p>
            <a:r>
              <a:rPr lang="ru-RU" dirty="0" smtClean="0"/>
              <a:t>Русский </a:t>
            </a:r>
            <a:endParaRPr lang="ru-RU" dirty="0"/>
          </a:p>
        </p:txBody>
      </p:sp>
      <p:sp>
        <p:nvSpPr>
          <p:cNvPr id="8" name="Текст 7"/>
          <p:cNvSpPr>
            <a:spLocks noGrp="1"/>
          </p:cNvSpPr>
          <p:nvPr>
            <p:ph type="body" sz="half" idx="3"/>
          </p:nvPr>
        </p:nvSpPr>
        <p:spPr>
          <a:xfrm>
            <a:off x="4788024" y="5733256"/>
            <a:ext cx="4041775" cy="762000"/>
          </a:xfrm>
        </p:spPr>
        <p:txBody>
          <a:bodyPr/>
          <a:lstStyle/>
          <a:p>
            <a:r>
              <a:rPr lang="en-US" dirty="0" smtClean="0"/>
              <a:t>English</a:t>
            </a:r>
            <a:endParaRPr lang="ru-RU" dirty="0"/>
          </a:p>
        </p:txBody>
      </p:sp>
      <p:sp>
        <p:nvSpPr>
          <p:cNvPr id="7" name="Содержимое 6"/>
          <p:cNvSpPr>
            <a:spLocks noGrp="1"/>
          </p:cNvSpPr>
          <p:nvPr>
            <p:ph sz="quarter" idx="2"/>
          </p:nvPr>
        </p:nvSpPr>
        <p:spPr>
          <a:xfrm>
            <a:off x="467544" y="1628800"/>
            <a:ext cx="4040188" cy="3941763"/>
          </a:xfrm>
        </p:spPr>
        <p:txBody>
          <a:bodyPr>
            <a:normAutofit fontScale="62500" lnSpcReduction="20000"/>
          </a:bodyPr>
          <a:lstStyle/>
          <a:p>
            <a:r>
              <a:rPr lang="ru-RU" dirty="0" smtClean="0"/>
              <a:t>Население Новой Зеландии – это по большей части переселенцы из Британии, которые в свое время привезли на острова традиции и культуру своей малой Родины. Например, в качестве праздничного блюда здесь почитают индейку, а также устраивают барбекю. И все-таки, главный праздник в Новой Зеландии – это Рождество, поэтому лакомятся островитяне только в этот день, а наступление Нового года в Новой Зеландии отмечают, скорее, формально, без размаха.</a:t>
            </a:r>
            <a:br>
              <a:rPr lang="ru-RU" dirty="0" smtClean="0"/>
            </a:br>
            <a:r>
              <a:rPr lang="ru-RU" dirty="0" smtClean="0"/>
              <a:t/>
            </a:r>
            <a:br>
              <a:rPr lang="ru-RU" dirty="0" smtClean="0"/>
            </a:br>
            <a:endParaRPr lang="ru-RU" dirty="0"/>
          </a:p>
        </p:txBody>
      </p:sp>
      <p:sp>
        <p:nvSpPr>
          <p:cNvPr id="9" name="Содержимое 8"/>
          <p:cNvSpPr>
            <a:spLocks noGrp="1"/>
          </p:cNvSpPr>
          <p:nvPr>
            <p:ph sz="quarter" idx="4"/>
          </p:nvPr>
        </p:nvSpPr>
        <p:spPr>
          <a:xfrm>
            <a:off x="4644008" y="1628800"/>
            <a:ext cx="4041775" cy="3941763"/>
          </a:xfrm>
        </p:spPr>
        <p:txBody>
          <a:bodyPr>
            <a:normAutofit fontScale="70000" lnSpcReduction="20000"/>
          </a:bodyPr>
          <a:lstStyle/>
          <a:p>
            <a:r>
              <a:rPr lang="en-US" dirty="0" smtClean="0"/>
              <a:t>The New Zealand population is for the most part immigrants from Britain, which at one time brought on the island's traditions and culture of their homeland. For example, as a festive meal followed the Turkey, along with BBQ facilities. And yet, the most important holiday in New Zealand - this Christmas, so relish the islanders only this day, and the coming of the New year in New Zealand celebrate, rather formally, without the scope.</a:t>
            </a:r>
            <a:endParaRPr lang="ru-RU" dirty="0"/>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Рисунок 6" descr="bigpreview_surfing-in-australia.jpg"/>
          <p:cNvPicPr>
            <a:picLocks noChangeAspect="1"/>
          </p:cNvPicPr>
          <p:nvPr/>
        </p:nvPicPr>
        <p:blipFill>
          <a:blip r:embed="rId2" cstate="print"/>
          <a:stretch>
            <a:fillRect/>
          </a:stretch>
        </p:blipFill>
        <p:spPr>
          <a:xfrm>
            <a:off x="-32958" y="0"/>
            <a:ext cx="9176958" cy="5157192"/>
          </a:xfrm>
          <a:prstGeom prst="rect">
            <a:avLst/>
          </a:prstGeom>
          <a:effectLst>
            <a:reflection blurRad="6350" stA="52000" endA="300" endPos="35000" dir="5400000" sy="-100000" algn="bl" rotWithShape="0"/>
          </a:effectLst>
        </p:spPr>
      </p:pic>
      <p:sp>
        <p:nvSpPr>
          <p:cNvPr id="2" name="Заголовок 1"/>
          <p:cNvSpPr>
            <a:spLocks noGrp="1"/>
          </p:cNvSpPr>
          <p:nvPr>
            <p:ph type="title"/>
          </p:nvPr>
        </p:nvSpPr>
        <p:spPr/>
        <p:txBody>
          <a:bodyPr>
            <a:normAutofit fontScale="90000"/>
          </a:bodyPr>
          <a:lstStyle/>
          <a:p>
            <a:r>
              <a:rPr lang="ru-RU" b="0" cap="all" dirty="0" smtClean="0"/>
              <a:t>НОВОГОДНЯЯ ЖАРА</a:t>
            </a:r>
            <a:br>
              <a:rPr lang="ru-RU" b="0" cap="all" dirty="0" smtClean="0"/>
            </a:br>
            <a:endParaRPr lang="ru-RU" dirty="0"/>
          </a:p>
        </p:txBody>
      </p:sp>
      <p:sp>
        <p:nvSpPr>
          <p:cNvPr id="5" name="Содержимое 4"/>
          <p:cNvSpPr>
            <a:spLocks noGrp="1"/>
          </p:cNvSpPr>
          <p:nvPr>
            <p:ph sz="quarter" idx="2"/>
          </p:nvPr>
        </p:nvSpPr>
        <p:spPr/>
        <p:txBody>
          <a:bodyPr>
            <a:normAutofit fontScale="85000" lnSpcReduction="10000"/>
          </a:bodyPr>
          <a:lstStyle/>
          <a:p>
            <a:r>
              <a:rPr lang="ru-RU" dirty="0" smtClean="0"/>
              <a:t>Нам, жителям холодной Европы не понять — каково это – праздновать Новый год в Новой Зеландии на океанском побережье. Вместо елочных хороводов – горячие пляжные вечеринки, серфинг, рыбалка и другие прелести новозеландского Нового года и Рождества.</a:t>
            </a:r>
            <a:br>
              <a:rPr lang="ru-RU" dirty="0" smtClean="0"/>
            </a:br>
            <a:r>
              <a:rPr lang="ru-RU" dirty="0" smtClean="0"/>
              <a:t/>
            </a:r>
            <a:br>
              <a:rPr lang="ru-RU" dirty="0" smtClean="0"/>
            </a:br>
            <a:endParaRPr lang="ru-RU" dirty="0"/>
          </a:p>
        </p:txBody>
      </p:sp>
      <p:sp>
        <p:nvSpPr>
          <p:cNvPr id="6" name="Содержимое 5"/>
          <p:cNvSpPr>
            <a:spLocks noGrp="1"/>
          </p:cNvSpPr>
          <p:nvPr>
            <p:ph sz="quarter" idx="4"/>
          </p:nvPr>
        </p:nvSpPr>
        <p:spPr/>
        <p:txBody>
          <a:bodyPr>
            <a:normAutofit fontScale="92500"/>
          </a:bodyPr>
          <a:lstStyle/>
          <a:p>
            <a:r>
              <a:rPr lang="en-US" dirty="0" smtClean="0"/>
              <a:t>We, the residents of cold Europe not to understand what it's like to celebrate the New year in New Zealand on the ocean coast. Instead of Christmas dances - hot beach parties, surfing, fishing and other charms new Zealand New year and Christmas.</a:t>
            </a:r>
            <a:endParaRPr lang="ru-RU" dirty="0"/>
          </a:p>
        </p:txBody>
      </p:sp>
    </p:spTree>
  </p:cSld>
  <p:clrMapOvr>
    <a:masterClrMapping/>
  </p:clrMapOvr>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Открытая">
  <a:themeElements>
    <a:clrScheme name="Другая 1">
      <a:dk1>
        <a:sysClr val="windowText" lastClr="000000"/>
      </a:dk1>
      <a:lt1>
        <a:sysClr val="window" lastClr="FFFFFF"/>
      </a:lt1>
      <a:dk2>
        <a:srgbClr val="323232"/>
      </a:dk2>
      <a:lt2>
        <a:srgbClr val="E3DED1"/>
      </a:lt2>
      <a:accent1>
        <a:srgbClr val="FF0000"/>
      </a:accent1>
      <a:accent2>
        <a:srgbClr val="9F2936"/>
      </a:accent2>
      <a:accent3>
        <a:srgbClr val="1B587C"/>
      </a:accent3>
      <a:accent4>
        <a:srgbClr val="4E8542"/>
      </a:accent4>
      <a:accent5>
        <a:srgbClr val="604878"/>
      </a:accent5>
      <a:accent6>
        <a:srgbClr val="C19859"/>
      </a:accent6>
      <a:hlink>
        <a:srgbClr val="6B9F25"/>
      </a:hlink>
      <a:folHlink>
        <a:srgbClr val="FF0000"/>
      </a:folHlink>
    </a:clrScheme>
    <a:fontScheme name="Открытая">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Открытая">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122</TotalTime>
  <Words>1296</Words>
  <Application>Microsoft Office PowerPoint</Application>
  <PresentationFormat>Экран (4:3)</PresentationFormat>
  <Paragraphs>50</Paragraphs>
  <Slides>15</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15</vt:i4>
      </vt:variant>
    </vt:vector>
  </HeadingPairs>
  <TitlesOfParts>
    <vt:vector size="16" baseType="lpstr">
      <vt:lpstr>Открытая</vt:lpstr>
      <vt:lpstr>NEW Zealand</vt:lpstr>
      <vt:lpstr>Christmas And New Year</vt:lpstr>
      <vt:lpstr>Christmas And New Year</vt:lpstr>
      <vt:lpstr>New Zealand</vt:lpstr>
      <vt:lpstr>New Zealand</vt:lpstr>
      <vt:lpstr>Christmas And New Year</vt:lpstr>
      <vt:lpstr>НОВОГОДНЕЕ УБРАНСТВО </vt:lpstr>
      <vt:lpstr>НОВОГОДНИЕ УГОЩЕНИЯ </vt:lpstr>
      <vt:lpstr>НОВОГОДНЯЯ ЖАРА </vt:lpstr>
      <vt:lpstr>CHRISTMAS SANTA PARADE  </vt:lpstr>
      <vt:lpstr>CHRISTMAS SANTA PARADE  </vt:lpstr>
      <vt:lpstr>Christmas in new Zealand</vt:lpstr>
      <vt:lpstr>Рождество  </vt:lpstr>
      <vt:lpstr>Рождество  </vt:lpstr>
      <vt:lpstr>thank you for your attention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NEW Zealand</dc:title>
  <dc:creator>Администратор</dc:creator>
  <cp:lastModifiedBy>1</cp:lastModifiedBy>
  <cp:revision>14</cp:revision>
  <dcterms:created xsi:type="dcterms:W3CDTF">2014-12-25T15:33:17Z</dcterms:created>
  <dcterms:modified xsi:type="dcterms:W3CDTF">2016-11-27T15:57:10Z</dcterms:modified>
</cp:coreProperties>
</file>